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48F934-B672-4C8B-A2D8-42B9D67AC5B0}">
  <a:tblStyle styleId="{0248F934-B672-4C8B-A2D8-42B9D67AC5B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"/>
          <p:cNvSpPr txBox="1"/>
          <p:nvPr/>
        </p:nvSpPr>
        <p:spPr>
          <a:xfrm rot="5400000">
            <a:off x="8108156" y="788194"/>
            <a:ext cx="1824038" cy="247650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2005, N. Ahbel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 idx="4294967295"/>
          </p:nvPr>
        </p:nvSpPr>
        <p:spPr>
          <a:xfrm>
            <a:off x="1485900" y="2514600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Compound Interest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762000" y="266700"/>
            <a:ext cx="6324600" cy="57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Annual Compounding</a:t>
            </a:r>
            <a:endParaRPr/>
          </a:p>
        </p:txBody>
      </p:sp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1752600"/>
            <a:ext cx="3951288" cy="8080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Google Shape;92;p14"/>
          <p:cNvCxnSpPr/>
          <p:nvPr/>
        </p:nvCxnSpPr>
        <p:spPr>
          <a:xfrm rot="10800000">
            <a:off x="2019300" y="2324100"/>
            <a:ext cx="0" cy="304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3" name="Google Shape;93;p14"/>
          <p:cNvCxnSpPr/>
          <p:nvPr/>
        </p:nvCxnSpPr>
        <p:spPr>
          <a:xfrm rot="10800000">
            <a:off x="4533900" y="2171700"/>
            <a:ext cx="0" cy="609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4" name="Google Shape;94;p14"/>
          <p:cNvCxnSpPr/>
          <p:nvPr/>
        </p:nvCxnSpPr>
        <p:spPr>
          <a:xfrm>
            <a:off x="4051300" y="1638300"/>
            <a:ext cx="0" cy="304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95" name="Google Shape;95;p14"/>
          <p:cNvSpPr txBox="1"/>
          <p:nvPr/>
        </p:nvSpPr>
        <p:spPr>
          <a:xfrm>
            <a:off x="3581400" y="1028700"/>
            <a:ext cx="9906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Interest 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rate</a:t>
            </a:r>
            <a:endParaRPr/>
          </a:p>
        </p:txBody>
      </p:sp>
      <p:sp>
        <p:nvSpPr>
          <p:cNvPr id="96" name="Google Shape;96;p14"/>
          <p:cNvSpPr txBox="1"/>
          <p:nvPr/>
        </p:nvSpPr>
        <p:spPr>
          <a:xfrm>
            <a:off x="4127500" y="2743200"/>
            <a:ext cx="9906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Time (years)</a:t>
            </a:r>
            <a:endParaRPr/>
          </a:p>
        </p:txBody>
      </p:sp>
      <p:sp>
        <p:nvSpPr>
          <p:cNvPr id="97" name="Google Shape;97;p14"/>
          <p:cNvSpPr txBox="1"/>
          <p:nvPr/>
        </p:nvSpPr>
        <p:spPr>
          <a:xfrm>
            <a:off x="1371600" y="2603500"/>
            <a:ext cx="13716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Initial Value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Principal</a:t>
            </a:r>
            <a:endParaRPr/>
          </a:p>
        </p:txBody>
      </p:sp>
      <p:sp>
        <p:nvSpPr>
          <p:cNvPr id="98" name="Google Shape;98;p14"/>
          <p:cNvSpPr txBox="1"/>
          <p:nvPr/>
        </p:nvSpPr>
        <p:spPr>
          <a:xfrm>
            <a:off x="292100" y="1233488"/>
            <a:ext cx="15113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Value</a:t>
            </a:r>
            <a:endParaRPr/>
          </a:p>
        </p:txBody>
      </p:sp>
      <p:cxnSp>
        <p:nvCxnSpPr>
          <p:cNvPr id="99" name="Google Shape;99;p14"/>
          <p:cNvCxnSpPr/>
          <p:nvPr/>
        </p:nvCxnSpPr>
        <p:spPr>
          <a:xfrm>
            <a:off x="1028700" y="1574800"/>
            <a:ext cx="0" cy="304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0" name="Google Shape;100;p14"/>
          <p:cNvSpPr txBox="1"/>
          <p:nvPr/>
        </p:nvSpPr>
        <p:spPr>
          <a:xfrm>
            <a:off x="685800" y="3810000"/>
            <a:ext cx="71628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invest $1,000 earning 6% annual interest.  How much will you have after 5 years?</a:t>
            </a:r>
            <a:endParaRPr/>
          </a:p>
        </p:txBody>
      </p:sp>
      <p:pic>
        <p:nvPicPr>
          <p:cNvPr id="101" name="Google Shape;101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8500" y="5016500"/>
            <a:ext cx="5013325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/>
        </p:nvSpPr>
        <p:spPr>
          <a:xfrm>
            <a:off x="609600" y="762000"/>
            <a:ext cx="7772400" cy="39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first example was one in which the principal was compounded one time each year.  </a:t>
            </a:r>
            <a:b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Banks also offer interest compounded multiple times per year, or </a:t>
            </a:r>
            <a:r>
              <a:rPr lang="en-US" sz="3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times per year.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/>
          <p:nvPr/>
        </p:nvSpPr>
        <p:spPr>
          <a:xfrm>
            <a:off x="762000" y="266700"/>
            <a:ext cx="6324600" cy="57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Compounding  </a:t>
            </a: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times per year</a:t>
            </a:r>
            <a:endParaRPr/>
          </a:p>
        </p:txBody>
      </p:sp>
      <p:pic>
        <p:nvPicPr>
          <p:cNvPr id="112" name="Google Shape;11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1325563"/>
            <a:ext cx="4670425" cy="16621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3" name="Google Shape;113;p16"/>
          <p:cNvCxnSpPr/>
          <p:nvPr/>
        </p:nvCxnSpPr>
        <p:spPr>
          <a:xfrm rot="10800000">
            <a:off x="2019300" y="2324100"/>
            <a:ext cx="0" cy="304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14" name="Google Shape;114;p16"/>
          <p:cNvCxnSpPr/>
          <p:nvPr/>
        </p:nvCxnSpPr>
        <p:spPr>
          <a:xfrm rot="10800000">
            <a:off x="5308600" y="1752600"/>
            <a:ext cx="0" cy="9779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15" name="Google Shape;115;p16"/>
          <p:cNvCxnSpPr/>
          <p:nvPr/>
        </p:nvCxnSpPr>
        <p:spPr>
          <a:xfrm>
            <a:off x="4305300" y="1358900"/>
            <a:ext cx="0" cy="304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16" name="Google Shape;116;p16"/>
          <p:cNvSpPr txBox="1"/>
          <p:nvPr/>
        </p:nvSpPr>
        <p:spPr>
          <a:xfrm>
            <a:off x="3835400" y="749300"/>
            <a:ext cx="9906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Interest 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rate</a:t>
            </a:r>
            <a:endParaRPr/>
          </a:p>
        </p:txBody>
      </p:sp>
      <p:sp>
        <p:nvSpPr>
          <p:cNvPr id="117" name="Google Shape;117;p16"/>
          <p:cNvSpPr txBox="1"/>
          <p:nvPr/>
        </p:nvSpPr>
        <p:spPr>
          <a:xfrm>
            <a:off x="4914900" y="2743200"/>
            <a:ext cx="9906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Time (years)</a:t>
            </a:r>
            <a:endParaRPr/>
          </a:p>
        </p:txBody>
      </p:sp>
      <p:sp>
        <p:nvSpPr>
          <p:cNvPr id="118" name="Google Shape;118;p16"/>
          <p:cNvSpPr txBox="1"/>
          <p:nvPr/>
        </p:nvSpPr>
        <p:spPr>
          <a:xfrm>
            <a:off x="1371600" y="2603500"/>
            <a:ext cx="13716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Initial Value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Principal</a:t>
            </a:r>
            <a:endParaRPr/>
          </a:p>
        </p:txBody>
      </p:sp>
      <p:sp>
        <p:nvSpPr>
          <p:cNvPr id="119" name="Google Shape;119;p16"/>
          <p:cNvSpPr txBox="1"/>
          <p:nvPr/>
        </p:nvSpPr>
        <p:spPr>
          <a:xfrm>
            <a:off x="330200" y="1246188"/>
            <a:ext cx="15113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Value</a:t>
            </a:r>
            <a:endParaRPr/>
          </a:p>
        </p:txBody>
      </p:sp>
      <p:cxnSp>
        <p:nvCxnSpPr>
          <p:cNvPr id="120" name="Google Shape;120;p16"/>
          <p:cNvCxnSpPr/>
          <p:nvPr/>
        </p:nvCxnSpPr>
        <p:spPr>
          <a:xfrm>
            <a:off x="1028700" y="1574800"/>
            <a:ext cx="0" cy="304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21" name="Google Shape;121;p16"/>
          <p:cNvSpPr txBox="1"/>
          <p:nvPr/>
        </p:nvSpPr>
        <p:spPr>
          <a:xfrm>
            <a:off x="3505200" y="3092450"/>
            <a:ext cx="1676400" cy="91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# of times compounded per year</a:t>
            </a:r>
            <a:endParaRPr/>
          </a:p>
        </p:txBody>
      </p:sp>
      <p:cxnSp>
        <p:nvCxnSpPr>
          <p:cNvPr id="122" name="Google Shape;122;p16"/>
          <p:cNvCxnSpPr/>
          <p:nvPr/>
        </p:nvCxnSpPr>
        <p:spPr>
          <a:xfrm rot="10800000">
            <a:off x="4343400" y="2819400"/>
            <a:ext cx="0" cy="304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23" name="Google Shape;123;p16"/>
          <p:cNvSpPr/>
          <p:nvPr/>
        </p:nvSpPr>
        <p:spPr>
          <a:xfrm>
            <a:off x="4343400" y="1752600"/>
            <a:ext cx="685800" cy="1371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120000"/>
                </a:moveTo>
                <a:cubicBezTo>
                  <a:pt x="40800" y="116666"/>
                  <a:pt x="81600" y="113333"/>
                  <a:pt x="100800" y="93333"/>
                </a:cubicBezTo>
                <a:cubicBezTo>
                  <a:pt x="120000" y="73333"/>
                  <a:pt x="117600" y="36666"/>
                  <a:pt x="115200" y="0"/>
                </a:cubicBezTo>
              </a:path>
            </a:pathLst>
          </a:cu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6"/>
          <p:cNvSpPr txBox="1"/>
          <p:nvPr/>
        </p:nvSpPr>
        <p:spPr>
          <a:xfrm>
            <a:off x="533400" y="4191000"/>
            <a:ext cx="73152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invest $1,000 earning 6% interest compounded quarterly.  How much will you have after 5 years?</a:t>
            </a:r>
            <a:endParaRPr/>
          </a:p>
        </p:txBody>
      </p:sp>
      <p:pic>
        <p:nvPicPr>
          <p:cNvPr id="125" name="Google Shape;125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2300" y="5089525"/>
            <a:ext cx="4775200" cy="93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Google Shape;130;p17"/>
          <p:cNvGraphicFramePr/>
          <p:nvPr/>
        </p:nvGraphicFramePr>
        <p:xfrm>
          <a:off x="685800" y="609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{0248F934-B672-4C8B-A2D8-42B9D67AC5B0}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0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Yearly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Quarterly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Monthly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Weekly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Daily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0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31" name="Google Shape;13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03550" y="838200"/>
            <a:ext cx="5092700" cy="46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98788" y="1473200"/>
            <a:ext cx="5078412" cy="9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011488" y="2346325"/>
            <a:ext cx="5103812" cy="9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009900" y="3260725"/>
            <a:ext cx="5105400" cy="9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97200" y="4114800"/>
            <a:ext cx="5051425" cy="93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/>
          <p:nvPr/>
        </p:nvSpPr>
        <p:spPr>
          <a:xfrm>
            <a:off x="762000" y="266700"/>
            <a:ext cx="6324600" cy="57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Continuous Compounding</a:t>
            </a:r>
            <a:endParaRPr/>
          </a:p>
        </p:txBody>
      </p:sp>
      <p:pic>
        <p:nvPicPr>
          <p:cNvPr id="141" name="Google Shape;14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1797050"/>
            <a:ext cx="2963863" cy="7191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2" name="Google Shape;142;p18"/>
          <p:cNvCxnSpPr/>
          <p:nvPr/>
        </p:nvCxnSpPr>
        <p:spPr>
          <a:xfrm rot="10800000">
            <a:off x="2019300" y="2324100"/>
            <a:ext cx="0" cy="304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43" name="Google Shape;143;p18"/>
          <p:cNvCxnSpPr/>
          <p:nvPr/>
        </p:nvCxnSpPr>
        <p:spPr>
          <a:xfrm flipH="1">
            <a:off x="3683000" y="1549400"/>
            <a:ext cx="622300" cy="3683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44" name="Google Shape;144;p18"/>
          <p:cNvCxnSpPr/>
          <p:nvPr/>
        </p:nvCxnSpPr>
        <p:spPr>
          <a:xfrm>
            <a:off x="3390900" y="1587500"/>
            <a:ext cx="0" cy="304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45" name="Google Shape;145;p18"/>
          <p:cNvSpPr txBox="1"/>
          <p:nvPr/>
        </p:nvSpPr>
        <p:spPr>
          <a:xfrm>
            <a:off x="2921000" y="977900"/>
            <a:ext cx="9906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Interest 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rate</a:t>
            </a:r>
            <a:endParaRPr/>
          </a:p>
        </p:txBody>
      </p:sp>
      <p:sp>
        <p:nvSpPr>
          <p:cNvPr id="146" name="Google Shape;146;p18"/>
          <p:cNvSpPr txBox="1"/>
          <p:nvPr/>
        </p:nvSpPr>
        <p:spPr>
          <a:xfrm>
            <a:off x="3886200" y="977900"/>
            <a:ext cx="9906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Time (years)</a:t>
            </a:r>
            <a:endParaRPr/>
          </a:p>
        </p:txBody>
      </p:sp>
      <p:sp>
        <p:nvSpPr>
          <p:cNvPr id="147" name="Google Shape;147;p18"/>
          <p:cNvSpPr txBox="1"/>
          <p:nvPr/>
        </p:nvSpPr>
        <p:spPr>
          <a:xfrm>
            <a:off x="1371600" y="2552700"/>
            <a:ext cx="1447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Initial Value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Principal</a:t>
            </a:r>
            <a:endParaRPr/>
          </a:p>
        </p:txBody>
      </p:sp>
      <p:sp>
        <p:nvSpPr>
          <p:cNvPr id="148" name="Google Shape;148;p18"/>
          <p:cNvSpPr txBox="1"/>
          <p:nvPr/>
        </p:nvSpPr>
        <p:spPr>
          <a:xfrm>
            <a:off x="266700" y="1231900"/>
            <a:ext cx="15875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Value</a:t>
            </a:r>
            <a:endParaRPr/>
          </a:p>
        </p:txBody>
      </p:sp>
      <p:cxnSp>
        <p:nvCxnSpPr>
          <p:cNvPr id="149" name="Google Shape;149;p18"/>
          <p:cNvCxnSpPr/>
          <p:nvPr/>
        </p:nvCxnSpPr>
        <p:spPr>
          <a:xfrm>
            <a:off x="1028700" y="1574800"/>
            <a:ext cx="0" cy="304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50" name="Google Shape;150;p18"/>
          <p:cNvCxnSpPr/>
          <p:nvPr/>
        </p:nvCxnSpPr>
        <p:spPr>
          <a:xfrm rot="10800000">
            <a:off x="3149600" y="2374900"/>
            <a:ext cx="609600" cy="304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51" name="Google Shape;151;p18"/>
          <p:cNvSpPr txBox="1"/>
          <p:nvPr/>
        </p:nvSpPr>
        <p:spPr>
          <a:xfrm>
            <a:off x="3733800" y="2559050"/>
            <a:ext cx="13716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constant 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≈ 2.71828</a:t>
            </a:r>
            <a:endParaRPr/>
          </a:p>
        </p:txBody>
      </p:sp>
      <p:sp>
        <p:nvSpPr>
          <p:cNvPr id="152" name="Google Shape;152;p18"/>
          <p:cNvSpPr txBox="1"/>
          <p:nvPr/>
        </p:nvSpPr>
        <p:spPr>
          <a:xfrm>
            <a:off x="533400" y="4191000"/>
            <a:ext cx="73914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invest $1,000 earning 6% interest compounded continuously.  How much will you have after 5 years?</a:t>
            </a:r>
            <a:endParaRPr/>
          </a:p>
        </p:txBody>
      </p:sp>
      <p:pic>
        <p:nvPicPr>
          <p:cNvPr id="153" name="Google Shape;153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2300" y="5356225"/>
            <a:ext cx="4767263" cy="43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" name="Google Shape;158;p19"/>
          <p:cNvGraphicFramePr/>
          <p:nvPr/>
        </p:nvGraphicFramePr>
        <p:xfrm>
          <a:off x="685800" y="609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{0248F934-B672-4C8B-A2D8-42B9D67AC5B0}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0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Yearly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Quarterly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Monthly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Weekly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Daily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0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Continuously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59" name="Google Shape;159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03550" y="838200"/>
            <a:ext cx="5092700" cy="46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98788" y="1473200"/>
            <a:ext cx="5078412" cy="9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011488" y="2346325"/>
            <a:ext cx="5103812" cy="9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009900" y="3260725"/>
            <a:ext cx="5105400" cy="9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97200" y="4114800"/>
            <a:ext cx="5051425" cy="9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028950" y="5286375"/>
            <a:ext cx="5126038" cy="43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 txBox="1">
            <a:spLocks noGrp="1"/>
          </p:cNvSpPr>
          <p:nvPr>
            <p:ph type="title" idx="4294967295"/>
          </p:nvPr>
        </p:nvSpPr>
        <p:spPr>
          <a:xfrm>
            <a:off x="1485900" y="2514600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Compound Interest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Macintosh PowerPoint</Application>
  <PresentationFormat>On-screen Show (4:3)</PresentationFormat>
  <Paragraphs>34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Compound Interest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Compound Interest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Interest</dc:title>
  <cp:lastModifiedBy>Microsoft Office User</cp:lastModifiedBy>
  <cp:revision>1</cp:revision>
  <dcterms:modified xsi:type="dcterms:W3CDTF">2019-06-26T13:12:02Z</dcterms:modified>
</cp:coreProperties>
</file>