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8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Finding the</a:t>
            </a:r>
            <a:r>
              <a:rPr lang="en-US" sz="7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7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Golden Ratio</a:t>
            </a:r>
            <a:endParaRPr/>
          </a:p>
        </p:txBody>
      </p:sp>
      <p:sp>
        <p:nvSpPr>
          <p:cNvPr id="85" name="Google Shape;85;p13"/>
          <p:cNvSpPr txBox="1"/>
          <p:nvPr/>
        </p:nvSpPr>
        <p:spPr>
          <a:xfrm rot="5400000">
            <a:off x="8108156" y="788194"/>
            <a:ext cx="1824038" cy="247650"/>
          </a:xfrm>
          <a:prstGeom prst="rect">
            <a:avLst/>
          </a:prstGeom>
          <a:solidFill>
            <a:srgbClr val="FFFFCC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2003, N. Ahbel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p14"/>
          <p:cNvGrpSpPr/>
          <p:nvPr/>
        </p:nvGrpSpPr>
        <p:grpSpPr>
          <a:xfrm>
            <a:off x="2209800" y="1158875"/>
            <a:ext cx="5181600" cy="0"/>
            <a:chOff x="1168" y="1180"/>
            <a:chExt cx="3264" cy="0"/>
          </a:xfrm>
        </p:grpSpPr>
        <p:cxnSp>
          <p:nvCxnSpPr>
            <p:cNvPr id="91" name="Google Shape;91;p14"/>
            <p:cNvCxnSpPr/>
            <p:nvPr/>
          </p:nvCxnSpPr>
          <p:spPr>
            <a:xfrm>
              <a:off x="1168" y="1180"/>
              <a:ext cx="1248" cy="0"/>
            </a:xfrm>
            <a:prstGeom prst="straightConnector1">
              <a:avLst/>
            </a:prstGeom>
            <a:noFill/>
            <a:ln w="6350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2" name="Google Shape;92;p14"/>
            <p:cNvCxnSpPr/>
            <p:nvPr/>
          </p:nvCxnSpPr>
          <p:spPr>
            <a:xfrm>
              <a:off x="2416" y="1180"/>
              <a:ext cx="2016" cy="0"/>
            </a:xfrm>
            <a:prstGeom prst="straightConnector1">
              <a:avLst/>
            </a:prstGeom>
            <a:noFill/>
            <a:ln w="6350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93" name="Google Shape;93;p14"/>
          <p:cNvGrpSpPr/>
          <p:nvPr/>
        </p:nvGrpSpPr>
        <p:grpSpPr>
          <a:xfrm>
            <a:off x="2184400" y="1157288"/>
            <a:ext cx="5181600" cy="0"/>
            <a:chOff x="1264" y="1276"/>
            <a:chExt cx="3264" cy="0"/>
          </a:xfrm>
        </p:grpSpPr>
        <p:cxnSp>
          <p:nvCxnSpPr>
            <p:cNvPr id="94" name="Google Shape;94;p14"/>
            <p:cNvCxnSpPr/>
            <p:nvPr/>
          </p:nvCxnSpPr>
          <p:spPr>
            <a:xfrm>
              <a:off x="1264" y="1276"/>
              <a:ext cx="1248" cy="0"/>
            </a:xfrm>
            <a:prstGeom prst="straightConnector1">
              <a:avLst/>
            </a:prstGeom>
            <a:noFill/>
            <a:ln w="63500" cap="flat" cmpd="sng">
              <a:solidFill>
                <a:srgbClr val="0000FF"/>
              </a:solidFill>
              <a:prstDash val="solid"/>
              <a:round/>
              <a:headEnd type="oval" w="sm" len="sm"/>
              <a:tailEnd type="oval" w="sm" len="sm"/>
            </a:ln>
          </p:spPr>
        </p:cxnSp>
        <p:cxnSp>
          <p:nvCxnSpPr>
            <p:cNvPr id="95" name="Google Shape;95;p14"/>
            <p:cNvCxnSpPr/>
            <p:nvPr/>
          </p:nvCxnSpPr>
          <p:spPr>
            <a:xfrm>
              <a:off x="2512" y="1276"/>
              <a:ext cx="2016" cy="0"/>
            </a:xfrm>
            <a:prstGeom prst="straightConnector1">
              <a:avLst/>
            </a:prstGeom>
            <a:noFill/>
            <a:ln w="63500" cap="flat" cmpd="sng">
              <a:solidFill>
                <a:srgbClr val="0000FF"/>
              </a:solidFill>
              <a:prstDash val="solid"/>
              <a:round/>
              <a:headEnd type="oval" w="sm" len="sm"/>
              <a:tailEnd type="oval" w="sm" len="sm"/>
            </a:ln>
          </p:spPr>
        </p:cxnSp>
      </p:grpSp>
      <p:grpSp>
        <p:nvGrpSpPr>
          <p:cNvPr id="96" name="Google Shape;96;p14"/>
          <p:cNvGrpSpPr/>
          <p:nvPr/>
        </p:nvGrpSpPr>
        <p:grpSpPr>
          <a:xfrm>
            <a:off x="2170113" y="166688"/>
            <a:ext cx="1981200" cy="795337"/>
            <a:chOff x="1143" y="384"/>
            <a:chExt cx="1248" cy="501"/>
          </a:xfrm>
        </p:grpSpPr>
        <p:sp>
          <p:nvSpPr>
            <p:cNvPr id="97" name="Google Shape;97;p14"/>
            <p:cNvSpPr/>
            <p:nvPr/>
          </p:nvSpPr>
          <p:spPr>
            <a:xfrm rot="-5400000" flipH="1">
              <a:off x="1695" y="189"/>
              <a:ext cx="144" cy="1248"/>
            </a:xfrm>
            <a:prstGeom prst="leftBrace">
              <a:avLst>
                <a:gd name="adj1" fmla="val 72222"/>
                <a:gd name="adj2" fmla="val 54778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4"/>
            <p:cNvSpPr txBox="1"/>
            <p:nvPr/>
          </p:nvSpPr>
          <p:spPr>
            <a:xfrm>
              <a:off x="1488" y="384"/>
              <a:ext cx="672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short</a:t>
              </a:r>
              <a:endParaRPr/>
            </a:p>
          </p:txBody>
        </p:sp>
      </p:grpSp>
      <p:grpSp>
        <p:nvGrpSpPr>
          <p:cNvPr id="99" name="Google Shape;99;p14"/>
          <p:cNvGrpSpPr/>
          <p:nvPr/>
        </p:nvGrpSpPr>
        <p:grpSpPr>
          <a:xfrm>
            <a:off x="4165600" y="157163"/>
            <a:ext cx="3200400" cy="804862"/>
            <a:chOff x="2400" y="405"/>
            <a:chExt cx="2016" cy="507"/>
          </a:xfrm>
        </p:grpSpPr>
        <p:sp>
          <p:nvSpPr>
            <p:cNvPr id="100" name="Google Shape;100;p14"/>
            <p:cNvSpPr/>
            <p:nvPr/>
          </p:nvSpPr>
          <p:spPr>
            <a:xfrm rot="-5400000" flipH="1">
              <a:off x="3312" y="-192"/>
              <a:ext cx="192" cy="2016"/>
            </a:xfrm>
            <a:prstGeom prst="leftBrace">
              <a:avLst>
                <a:gd name="adj1" fmla="val 87500"/>
                <a:gd name="adj2" fmla="val 54778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4"/>
            <p:cNvSpPr txBox="1"/>
            <p:nvPr/>
          </p:nvSpPr>
          <p:spPr>
            <a:xfrm>
              <a:off x="3240" y="405"/>
              <a:ext cx="672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long</a:t>
              </a:r>
              <a:endParaRPr/>
            </a:p>
          </p:txBody>
        </p:sp>
      </p:grpSp>
      <p:grpSp>
        <p:nvGrpSpPr>
          <p:cNvPr id="102" name="Google Shape;102;p14"/>
          <p:cNvGrpSpPr/>
          <p:nvPr/>
        </p:nvGrpSpPr>
        <p:grpSpPr>
          <a:xfrm>
            <a:off x="2184400" y="1419225"/>
            <a:ext cx="5181600" cy="804863"/>
            <a:chOff x="1152" y="1440"/>
            <a:chExt cx="3264" cy="507"/>
          </a:xfrm>
        </p:grpSpPr>
        <p:sp>
          <p:nvSpPr>
            <p:cNvPr id="103" name="Google Shape;103;p14"/>
            <p:cNvSpPr/>
            <p:nvPr/>
          </p:nvSpPr>
          <p:spPr>
            <a:xfrm rot="-5400000">
              <a:off x="2688" y="-96"/>
              <a:ext cx="192" cy="3264"/>
            </a:xfrm>
            <a:prstGeom prst="leftBrace">
              <a:avLst>
                <a:gd name="adj1" fmla="val 141667"/>
                <a:gd name="adj2" fmla="val 46463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4"/>
            <p:cNvSpPr txBox="1"/>
            <p:nvPr/>
          </p:nvSpPr>
          <p:spPr>
            <a:xfrm>
              <a:off x="2352" y="1659"/>
              <a:ext cx="672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whole</a:t>
              </a:r>
              <a:endParaRPr/>
            </a:p>
          </p:txBody>
        </p:sp>
      </p:grpSp>
      <p:sp>
        <p:nvSpPr>
          <p:cNvPr id="105" name="Google Shape;105;p14"/>
          <p:cNvSpPr txBox="1"/>
          <p:nvPr/>
        </p:nvSpPr>
        <p:spPr>
          <a:xfrm>
            <a:off x="3181350" y="2290763"/>
            <a:ext cx="1066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short</a:t>
            </a:r>
            <a:endParaRPr/>
          </a:p>
        </p:txBody>
      </p:sp>
      <p:sp>
        <p:nvSpPr>
          <p:cNvPr id="106" name="Google Shape;106;p14"/>
          <p:cNvSpPr txBox="1"/>
          <p:nvPr/>
        </p:nvSpPr>
        <p:spPr>
          <a:xfrm>
            <a:off x="4408488" y="2576513"/>
            <a:ext cx="30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endParaRPr/>
          </a:p>
        </p:txBody>
      </p:sp>
      <p:grpSp>
        <p:nvGrpSpPr>
          <p:cNvPr id="107" name="Google Shape;107;p14"/>
          <p:cNvGrpSpPr/>
          <p:nvPr/>
        </p:nvGrpSpPr>
        <p:grpSpPr>
          <a:xfrm>
            <a:off x="3124200" y="2805113"/>
            <a:ext cx="1219200" cy="495300"/>
            <a:chOff x="2045" y="2103"/>
            <a:chExt cx="768" cy="312"/>
          </a:xfrm>
        </p:grpSpPr>
        <p:sp>
          <p:nvSpPr>
            <p:cNvPr id="108" name="Google Shape;108;p14"/>
            <p:cNvSpPr txBox="1"/>
            <p:nvPr/>
          </p:nvSpPr>
          <p:spPr>
            <a:xfrm>
              <a:off x="2141" y="2127"/>
              <a:ext cx="672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long</a:t>
              </a:r>
              <a:endParaRPr/>
            </a:p>
          </p:txBody>
        </p:sp>
        <p:cxnSp>
          <p:nvCxnSpPr>
            <p:cNvPr id="109" name="Google Shape;109;p14"/>
            <p:cNvCxnSpPr/>
            <p:nvPr/>
          </p:nvCxnSpPr>
          <p:spPr>
            <a:xfrm>
              <a:off x="2045" y="2103"/>
              <a:ext cx="720" cy="0"/>
            </a:xfrm>
            <a:prstGeom prst="straightConnector1">
              <a:avLst/>
            </a:prstGeom>
            <a:noFill/>
            <a:ln w="476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10" name="Google Shape;110;p14"/>
          <p:cNvSpPr txBox="1"/>
          <p:nvPr/>
        </p:nvSpPr>
        <p:spPr>
          <a:xfrm>
            <a:off x="5029200" y="2286000"/>
            <a:ext cx="1066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long</a:t>
            </a:r>
            <a:endParaRPr/>
          </a:p>
        </p:txBody>
      </p:sp>
      <p:grpSp>
        <p:nvGrpSpPr>
          <p:cNvPr id="111" name="Google Shape;111;p14"/>
          <p:cNvGrpSpPr/>
          <p:nvPr/>
        </p:nvGrpSpPr>
        <p:grpSpPr>
          <a:xfrm>
            <a:off x="4886325" y="2800350"/>
            <a:ext cx="1166813" cy="495300"/>
            <a:chOff x="3014" y="2100"/>
            <a:chExt cx="735" cy="312"/>
          </a:xfrm>
        </p:grpSpPr>
        <p:sp>
          <p:nvSpPr>
            <p:cNvPr id="112" name="Google Shape;112;p14"/>
            <p:cNvSpPr txBox="1"/>
            <p:nvPr/>
          </p:nvSpPr>
          <p:spPr>
            <a:xfrm>
              <a:off x="3077" y="2124"/>
              <a:ext cx="672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whole</a:t>
              </a:r>
              <a:endParaRPr/>
            </a:p>
          </p:txBody>
        </p:sp>
        <p:cxnSp>
          <p:nvCxnSpPr>
            <p:cNvPr id="113" name="Google Shape;113;p14"/>
            <p:cNvCxnSpPr/>
            <p:nvPr/>
          </p:nvCxnSpPr>
          <p:spPr>
            <a:xfrm>
              <a:off x="3014" y="2100"/>
              <a:ext cx="720" cy="0"/>
            </a:xfrm>
            <a:prstGeom prst="straightConnector1">
              <a:avLst/>
            </a:prstGeom>
            <a:noFill/>
            <a:ln w="476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pic>
        <p:nvPicPr>
          <p:cNvPr id="114" name="Google Shape;114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14850" y="2787650"/>
            <a:ext cx="114300" cy="21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oogle Shape;119;p15"/>
          <p:cNvGrpSpPr/>
          <p:nvPr/>
        </p:nvGrpSpPr>
        <p:grpSpPr>
          <a:xfrm>
            <a:off x="2209800" y="1158875"/>
            <a:ext cx="5181600" cy="0"/>
            <a:chOff x="1168" y="1180"/>
            <a:chExt cx="3264" cy="0"/>
          </a:xfrm>
        </p:grpSpPr>
        <p:cxnSp>
          <p:nvCxnSpPr>
            <p:cNvPr id="120" name="Google Shape;120;p15"/>
            <p:cNvCxnSpPr/>
            <p:nvPr/>
          </p:nvCxnSpPr>
          <p:spPr>
            <a:xfrm>
              <a:off x="1168" y="1180"/>
              <a:ext cx="1248" cy="0"/>
            </a:xfrm>
            <a:prstGeom prst="straightConnector1">
              <a:avLst/>
            </a:prstGeom>
            <a:noFill/>
            <a:ln w="6350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1" name="Google Shape;121;p15"/>
            <p:cNvCxnSpPr/>
            <p:nvPr/>
          </p:nvCxnSpPr>
          <p:spPr>
            <a:xfrm>
              <a:off x="2416" y="1180"/>
              <a:ext cx="2016" cy="0"/>
            </a:xfrm>
            <a:prstGeom prst="straightConnector1">
              <a:avLst/>
            </a:prstGeom>
            <a:noFill/>
            <a:ln w="6350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22" name="Google Shape;122;p15"/>
          <p:cNvGrpSpPr/>
          <p:nvPr/>
        </p:nvGrpSpPr>
        <p:grpSpPr>
          <a:xfrm>
            <a:off x="2184400" y="1157288"/>
            <a:ext cx="5181600" cy="0"/>
            <a:chOff x="1264" y="1276"/>
            <a:chExt cx="3264" cy="0"/>
          </a:xfrm>
        </p:grpSpPr>
        <p:cxnSp>
          <p:nvCxnSpPr>
            <p:cNvPr id="123" name="Google Shape;123;p15"/>
            <p:cNvCxnSpPr/>
            <p:nvPr/>
          </p:nvCxnSpPr>
          <p:spPr>
            <a:xfrm>
              <a:off x="1264" y="1276"/>
              <a:ext cx="1248" cy="0"/>
            </a:xfrm>
            <a:prstGeom prst="straightConnector1">
              <a:avLst/>
            </a:prstGeom>
            <a:noFill/>
            <a:ln w="63500" cap="flat" cmpd="sng">
              <a:solidFill>
                <a:srgbClr val="0000FF"/>
              </a:solidFill>
              <a:prstDash val="solid"/>
              <a:round/>
              <a:headEnd type="oval" w="sm" len="sm"/>
              <a:tailEnd type="oval" w="sm" len="sm"/>
            </a:ln>
          </p:spPr>
        </p:cxnSp>
        <p:cxnSp>
          <p:nvCxnSpPr>
            <p:cNvPr id="124" name="Google Shape;124;p15"/>
            <p:cNvCxnSpPr/>
            <p:nvPr/>
          </p:nvCxnSpPr>
          <p:spPr>
            <a:xfrm>
              <a:off x="2512" y="1276"/>
              <a:ext cx="2016" cy="0"/>
            </a:xfrm>
            <a:prstGeom prst="straightConnector1">
              <a:avLst/>
            </a:prstGeom>
            <a:noFill/>
            <a:ln w="63500" cap="flat" cmpd="sng">
              <a:solidFill>
                <a:srgbClr val="0000FF"/>
              </a:solidFill>
              <a:prstDash val="solid"/>
              <a:round/>
              <a:headEnd type="oval" w="sm" len="sm"/>
              <a:tailEnd type="oval" w="sm" len="sm"/>
            </a:ln>
          </p:spPr>
        </p:cxnSp>
      </p:grpSp>
      <p:grpSp>
        <p:nvGrpSpPr>
          <p:cNvPr id="125" name="Google Shape;125;p15"/>
          <p:cNvGrpSpPr/>
          <p:nvPr/>
        </p:nvGrpSpPr>
        <p:grpSpPr>
          <a:xfrm>
            <a:off x="2170113" y="166688"/>
            <a:ext cx="1981200" cy="795337"/>
            <a:chOff x="1143" y="384"/>
            <a:chExt cx="1248" cy="501"/>
          </a:xfrm>
        </p:grpSpPr>
        <p:sp>
          <p:nvSpPr>
            <p:cNvPr id="126" name="Google Shape;126;p15"/>
            <p:cNvSpPr/>
            <p:nvPr/>
          </p:nvSpPr>
          <p:spPr>
            <a:xfrm rot="-5400000" flipH="1">
              <a:off x="1695" y="189"/>
              <a:ext cx="144" cy="1248"/>
            </a:xfrm>
            <a:prstGeom prst="leftBrace">
              <a:avLst>
                <a:gd name="adj1" fmla="val 72222"/>
                <a:gd name="adj2" fmla="val 54778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5"/>
            <p:cNvSpPr txBox="1"/>
            <p:nvPr/>
          </p:nvSpPr>
          <p:spPr>
            <a:xfrm>
              <a:off x="1488" y="384"/>
              <a:ext cx="672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short</a:t>
              </a:r>
              <a:endParaRPr/>
            </a:p>
          </p:txBody>
        </p:sp>
      </p:grpSp>
      <p:grpSp>
        <p:nvGrpSpPr>
          <p:cNvPr id="128" name="Google Shape;128;p15"/>
          <p:cNvGrpSpPr/>
          <p:nvPr/>
        </p:nvGrpSpPr>
        <p:grpSpPr>
          <a:xfrm>
            <a:off x="4165600" y="157163"/>
            <a:ext cx="3200400" cy="804862"/>
            <a:chOff x="2400" y="405"/>
            <a:chExt cx="2016" cy="507"/>
          </a:xfrm>
        </p:grpSpPr>
        <p:sp>
          <p:nvSpPr>
            <p:cNvPr id="129" name="Google Shape;129;p15"/>
            <p:cNvSpPr/>
            <p:nvPr/>
          </p:nvSpPr>
          <p:spPr>
            <a:xfrm rot="-5400000" flipH="1">
              <a:off x="3312" y="-192"/>
              <a:ext cx="192" cy="2016"/>
            </a:xfrm>
            <a:prstGeom prst="leftBrace">
              <a:avLst>
                <a:gd name="adj1" fmla="val 87500"/>
                <a:gd name="adj2" fmla="val 54778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5"/>
            <p:cNvSpPr txBox="1"/>
            <p:nvPr/>
          </p:nvSpPr>
          <p:spPr>
            <a:xfrm>
              <a:off x="3240" y="405"/>
              <a:ext cx="672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long</a:t>
              </a:r>
              <a:endParaRPr/>
            </a:p>
          </p:txBody>
        </p:sp>
      </p:grpSp>
      <p:grpSp>
        <p:nvGrpSpPr>
          <p:cNvPr id="131" name="Google Shape;131;p15"/>
          <p:cNvGrpSpPr/>
          <p:nvPr/>
        </p:nvGrpSpPr>
        <p:grpSpPr>
          <a:xfrm>
            <a:off x="2184400" y="1419225"/>
            <a:ext cx="5181600" cy="804863"/>
            <a:chOff x="1152" y="1440"/>
            <a:chExt cx="3264" cy="507"/>
          </a:xfrm>
        </p:grpSpPr>
        <p:sp>
          <p:nvSpPr>
            <p:cNvPr id="132" name="Google Shape;132;p15"/>
            <p:cNvSpPr/>
            <p:nvPr/>
          </p:nvSpPr>
          <p:spPr>
            <a:xfrm rot="-5400000">
              <a:off x="2688" y="-96"/>
              <a:ext cx="192" cy="3264"/>
            </a:xfrm>
            <a:prstGeom prst="leftBrace">
              <a:avLst>
                <a:gd name="adj1" fmla="val 141667"/>
                <a:gd name="adj2" fmla="val 46463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5"/>
            <p:cNvSpPr txBox="1"/>
            <p:nvPr/>
          </p:nvSpPr>
          <p:spPr>
            <a:xfrm>
              <a:off x="2352" y="1659"/>
              <a:ext cx="672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whole</a:t>
              </a:r>
              <a:endParaRPr/>
            </a:p>
          </p:txBody>
        </p:sp>
      </p:grpSp>
      <p:sp>
        <p:nvSpPr>
          <p:cNvPr id="134" name="Google Shape;134;p15"/>
          <p:cNvSpPr txBox="1"/>
          <p:nvPr/>
        </p:nvSpPr>
        <p:spPr>
          <a:xfrm>
            <a:off x="3181350" y="2290763"/>
            <a:ext cx="1066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short</a:t>
            </a:r>
            <a:endParaRPr/>
          </a:p>
        </p:txBody>
      </p:sp>
      <p:sp>
        <p:nvSpPr>
          <p:cNvPr id="135" name="Google Shape;135;p15"/>
          <p:cNvSpPr txBox="1"/>
          <p:nvPr/>
        </p:nvSpPr>
        <p:spPr>
          <a:xfrm>
            <a:off x="4408488" y="2576513"/>
            <a:ext cx="30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endParaRPr/>
          </a:p>
        </p:txBody>
      </p:sp>
      <p:grpSp>
        <p:nvGrpSpPr>
          <p:cNvPr id="136" name="Google Shape;136;p15"/>
          <p:cNvGrpSpPr/>
          <p:nvPr/>
        </p:nvGrpSpPr>
        <p:grpSpPr>
          <a:xfrm>
            <a:off x="3124200" y="2805113"/>
            <a:ext cx="1219200" cy="495300"/>
            <a:chOff x="2045" y="2103"/>
            <a:chExt cx="768" cy="312"/>
          </a:xfrm>
        </p:grpSpPr>
        <p:sp>
          <p:nvSpPr>
            <p:cNvPr id="137" name="Google Shape;137;p15"/>
            <p:cNvSpPr txBox="1"/>
            <p:nvPr/>
          </p:nvSpPr>
          <p:spPr>
            <a:xfrm>
              <a:off x="2141" y="2127"/>
              <a:ext cx="672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long</a:t>
              </a:r>
              <a:endParaRPr/>
            </a:p>
          </p:txBody>
        </p:sp>
        <p:cxnSp>
          <p:nvCxnSpPr>
            <p:cNvPr id="138" name="Google Shape;138;p15"/>
            <p:cNvCxnSpPr/>
            <p:nvPr/>
          </p:nvCxnSpPr>
          <p:spPr>
            <a:xfrm>
              <a:off x="2045" y="2103"/>
              <a:ext cx="720" cy="0"/>
            </a:xfrm>
            <a:prstGeom prst="straightConnector1">
              <a:avLst/>
            </a:prstGeom>
            <a:noFill/>
            <a:ln w="476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39" name="Google Shape;139;p15"/>
          <p:cNvSpPr txBox="1"/>
          <p:nvPr/>
        </p:nvSpPr>
        <p:spPr>
          <a:xfrm>
            <a:off x="5029200" y="2286000"/>
            <a:ext cx="1066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long</a:t>
            </a:r>
            <a:endParaRPr/>
          </a:p>
        </p:txBody>
      </p:sp>
      <p:grpSp>
        <p:nvGrpSpPr>
          <p:cNvPr id="140" name="Google Shape;140;p15"/>
          <p:cNvGrpSpPr/>
          <p:nvPr/>
        </p:nvGrpSpPr>
        <p:grpSpPr>
          <a:xfrm>
            <a:off x="4886325" y="2800350"/>
            <a:ext cx="1166813" cy="495300"/>
            <a:chOff x="3014" y="2100"/>
            <a:chExt cx="735" cy="312"/>
          </a:xfrm>
        </p:grpSpPr>
        <p:sp>
          <p:nvSpPr>
            <p:cNvPr id="141" name="Google Shape;141;p15"/>
            <p:cNvSpPr txBox="1"/>
            <p:nvPr/>
          </p:nvSpPr>
          <p:spPr>
            <a:xfrm>
              <a:off x="3077" y="2124"/>
              <a:ext cx="672" cy="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whole</a:t>
              </a:r>
              <a:endParaRPr/>
            </a:p>
          </p:txBody>
        </p:sp>
        <p:cxnSp>
          <p:nvCxnSpPr>
            <p:cNvPr id="142" name="Google Shape;142;p15"/>
            <p:cNvCxnSpPr/>
            <p:nvPr/>
          </p:nvCxnSpPr>
          <p:spPr>
            <a:xfrm>
              <a:off x="3014" y="2100"/>
              <a:ext cx="720" cy="0"/>
            </a:xfrm>
            <a:prstGeom prst="straightConnector1">
              <a:avLst/>
            </a:prstGeom>
            <a:noFill/>
            <a:ln w="476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43" name="Google Shape;143;p15"/>
          <p:cNvSpPr txBox="1"/>
          <p:nvPr/>
        </p:nvSpPr>
        <p:spPr>
          <a:xfrm>
            <a:off x="7010400" y="2422525"/>
            <a:ext cx="1752600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Let short = 1</a:t>
            </a:r>
            <a:br>
              <a:rPr lang="en-US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long = x</a:t>
            </a:r>
            <a:endParaRPr/>
          </a:p>
        </p:txBody>
      </p:sp>
      <p:pic>
        <p:nvPicPr>
          <p:cNvPr id="144" name="Google Shape;144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14850" y="2787650"/>
            <a:ext cx="114300" cy="21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3400" y="3505200"/>
            <a:ext cx="1612900" cy="1020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33400" y="4916488"/>
            <a:ext cx="1644650" cy="493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33400" y="5791200"/>
            <a:ext cx="2236788" cy="527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048000" y="3505200"/>
            <a:ext cx="3200400" cy="106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835400" y="4675188"/>
            <a:ext cx="1631950" cy="963612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5"/>
          <p:cNvSpPr txBox="1"/>
          <p:nvPr/>
        </p:nvSpPr>
        <p:spPr>
          <a:xfrm>
            <a:off x="3886200" y="5715000"/>
            <a:ext cx="2286000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are looking</a:t>
            </a:r>
            <a:br>
              <a:rPr lang="en-US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a length so…</a:t>
            </a:r>
            <a:endParaRPr/>
          </a:p>
        </p:txBody>
      </p:sp>
      <p:pic>
        <p:nvPicPr>
          <p:cNvPr id="151" name="Google Shape;151;p1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959600" y="3505200"/>
            <a:ext cx="1631950" cy="9636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927850" y="5006975"/>
            <a:ext cx="1516063" cy="39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7" name="Google Shape;157;p16"/>
          <p:cNvCxnSpPr/>
          <p:nvPr/>
        </p:nvCxnSpPr>
        <p:spPr>
          <a:xfrm>
            <a:off x="2181225" y="1157288"/>
            <a:ext cx="1981200" cy="0"/>
          </a:xfrm>
          <a:prstGeom prst="straightConnector1">
            <a:avLst/>
          </a:prstGeom>
          <a:noFill/>
          <a:ln w="63500" cap="flat" cmpd="sng">
            <a:solidFill>
              <a:srgbClr val="0000FF"/>
            </a:solidFill>
            <a:prstDash val="solid"/>
            <a:round/>
            <a:headEnd type="oval" w="sm" len="sm"/>
            <a:tailEnd type="oval" w="sm" len="sm"/>
          </a:ln>
        </p:spPr>
      </p:cxnSp>
      <p:cxnSp>
        <p:nvCxnSpPr>
          <p:cNvPr id="158" name="Google Shape;158;p16"/>
          <p:cNvCxnSpPr/>
          <p:nvPr/>
        </p:nvCxnSpPr>
        <p:spPr>
          <a:xfrm>
            <a:off x="4165600" y="1157288"/>
            <a:ext cx="3200400" cy="0"/>
          </a:xfrm>
          <a:prstGeom prst="straightConnector1">
            <a:avLst/>
          </a:prstGeom>
          <a:noFill/>
          <a:ln w="63500" cap="flat" cmpd="sng">
            <a:solidFill>
              <a:srgbClr val="0000FF"/>
            </a:solidFill>
            <a:prstDash val="solid"/>
            <a:round/>
            <a:headEnd type="oval" w="sm" len="sm"/>
            <a:tailEnd type="oval" w="sm" len="sm"/>
          </a:ln>
        </p:spPr>
      </p:cxnSp>
      <p:cxnSp>
        <p:nvCxnSpPr>
          <p:cNvPr id="159" name="Google Shape;159;p16"/>
          <p:cNvCxnSpPr/>
          <p:nvPr/>
        </p:nvCxnSpPr>
        <p:spPr>
          <a:xfrm rot="5400000">
            <a:off x="3171825" y="2152650"/>
            <a:ext cx="1981200" cy="0"/>
          </a:xfrm>
          <a:prstGeom prst="straightConnector1">
            <a:avLst/>
          </a:prstGeom>
          <a:noFill/>
          <a:ln w="63500" cap="flat" cmpd="sng">
            <a:solidFill>
              <a:srgbClr val="0000FF"/>
            </a:solidFill>
            <a:prstDash val="solid"/>
            <a:round/>
            <a:headEnd type="oval" w="sm" len="sm"/>
            <a:tailEnd type="oval" w="sm" len="sm"/>
          </a:ln>
        </p:spPr>
      </p:cxnSp>
      <p:sp>
        <p:nvSpPr>
          <p:cNvPr id="160" name="Google Shape;160;p16"/>
          <p:cNvSpPr/>
          <p:nvPr/>
        </p:nvSpPr>
        <p:spPr>
          <a:xfrm>
            <a:off x="1552575" y="762000"/>
            <a:ext cx="2514600" cy="762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1" name="Google Shape;161;p16"/>
          <p:cNvCxnSpPr/>
          <p:nvPr/>
        </p:nvCxnSpPr>
        <p:spPr>
          <a:xfrm>
            <a:off x="4162425" y="3152775"/>
            <a:ext cx="3200400" cy="0"/>
          </a:xfrm>
          <a:prstGeom prst="straightConnector1">
            <a:avLst/>
          </a:prstGeom>
          <a:noFill/>
          <a:ln w="63500" cap="flat" cmpd="sng">
            <a:solidFill>
              <a:srgbClr val="0000FF"/>
            </a:solidFill>
            <a:prstDash val="solid"/>
            <a:round/>
            <a:headEnd type="oval" w="sm" len="sm"/>
            <a:tailEnd type="oval" w="sm" len="sm"/>
          </a:ln>
        </p:spPr>
      </p:cxnSp>
      <p:cxnSp>
        <p:nvCxnSpPr>
          <p:cNvPr id="162" name="Google Shape;162;p16"/>
          <p:cNvCxnSpPr/>
          <p:nvPr/>
        </p:nvCxnSpPr>
        <p:spPr>
          <a:xfrm rot="5400000">
            <a:off x="6359525" y="2146300"/>
            <a:ext cx="2006600" cy="0"/>
          </a:xfrm>
          <a:prstGeom prst="straightConnector1">
            <a:avLst/>
          </a:prstGeom>
          <a:noFill/>
          <a:ln w="63500" cap="flat" cmpd="sng">
            <a:solidFill>
              <a:srgbClr val="0000FF"/>
            </a:solidFill>
            <a:prstDash val="solid"/>
            <a:round/>
            <a:headEnd type="oval" w="sm" len="sm"/>
            <a:tailEnd type="oval" w="sm" len="sm"/>
          </a:ln>
        </p:spPr>
      </p:cxnSp>
      <p:sp>
        <p:nvSpPr>
          <p:cNvPr id="163" name="Google Shape;163;p16"/>
          <p:cNvSpPr txBox="1"/>
          <p:nvPr/>
        </p:nvSpPr>
        <p:spPr>
          <a:xfrm>
            <a:off x="3657600" y="381000"/>
            <a:ext cx="2667000" cy="519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Golden Ratio</a:t>
            </a:r>
            <a:endParaRPr/>
          </a:p>
        </p:txBody>
      </p:sp>
      <p:sp>
        <p:nvSpPr>
          <p:cNvPr id="164" name="Google Shape;164;p16"/>
          <p:cNvSpPr txBox="1"/>
          <p:nvPr/>
        </p:nvSpPr>
        <p:spPr>
          <a:xfrm>
            <a:off x="4857750" y="1600200"/>
            <a:ext cx="1905000" cy="94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Golden Rectangle</a:t>
            </a:r>
            <a:endParaRPr/>
          </a:p>
        </p:txBody>
      </p:sp>
      <p:sp>
        <p:nvSpPr>
          <p:cNvPr id="165" name="Google Shape;165;p16"/>
          <p:cNvSpPr/>
          <p:nvPr/>
        </p:nvSpPr>
        <p:spPr>
          <a:xfrm>
            <a:off x="3505200" y="304800"/>
            <a:ext cx="2743200" cy="6096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6"/>
          <p:cNvSpPr/>
          <p:nvPr/>
        </p:nvSpPr>
        <p:spPr>
          <a:xfrm>
            <a:off x="2157413" y="1143000"/>
            <a:ext cx="2032000" cy="20002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81" y="0"/>
                </a:moveTo>
                <a:cubicBezTo>
                  <a:pt x="93" y="2190"/>
                  <a:pt x="0" y="4476"/>
                  <a:pt x="281" y="9142"/>
                </a:cubicBezTo>
                <a:cubicBezTo>
                  <a:pt x="562" y="13809"/>
                  <a:pt x="843" y="21904"/>
                  <a:pt x="2062" y="27904"/>
                </a:cubicBezTo>
                <a:cubicBezTo>
                  <a:pt x="3281" y="33904"/>
                  <a:pt x="5156" y="39238"/>
                  <a:pt x="7500" y="45047"/>
                </a:cubicBezTo>
                <a:cubicBezTo>
                  <a:pt x="9843" y="50857"/>
                  <a:pt x="13312" y="57809"/>
                  <a:pt x="16031" y="62666"/>
                </a:cubicBezTo>
                <a:cubicBezTo>
                  <a:pt x="18750" y="67523"/>
                  <a:pt x="20156" y="69523"/>
                  <a:pt x="24093" y="74095"/>
                </a:cubicBezTo>
                <a:cubicBezTo>
                  <a:pt x="28031" y="78666"/>
                  <a:pt x="35718" y="86380"/>
                  <a:pt x="39843" y="90285"/>
                </a:cubicBezTo>
                <a:cubicBezTo>
                  <a:pt x="43968" y="94190"/>
                  <a:pt x="45562" y="95142"/>
                  <a:pt x="49125" y="97619"/>
                </a:cubicBezTo>
                <a:cubicBezTo>
                  <a:pt x="52687" y="100095"/>
                  <a:pt x="57187" y="102761"/>
                  <a:pt x="61218" y="104952"/>
                </a:cubicBezTo>
                <a:cubicBezTo>
                  <a:pt x="65250" y="107142"/>
                  <a:pt x="69281" y="109428"/>
                  <a:pt x="73406" y="111047"/>
                </a:cubicBezTo>
                <a:cubicBezTo>
                  <a:pt x="77531" y="112666"/>
                  <a:pt x="81843" y="113619"/>
                  <a:pt x="85968" y="114761"/>
                </a:cubicBezTo>
                <a:cubicBezTo>
                  <a:pt x="90093" y="115904"/>
                  <a:pt x="94406" y="117047"/>
                  <a:pt x="97968" y="117714"/>
                </a:cubicBezTo>
                <a:cubicBezTo>
                  <a:pt x="101531" y="118380"/>
                  <a:pt x="103687" y="118476"/>
                  <a:pt x="107343" y="118857"/>
                </a:cubicBezTo>
                <a:cubicBezTo>
                  <a:pt x="111000" y="119238"/>
                  <a:pt x="115500" y="119619"/>
                  <a:pt x="120000" y="120000"/>
                </a:cubicBezTo>
              </a:path>
            </a:pathLst>
          </a:custGeom>
          <a:noFill/>
          <a:ln w="317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Finding the</a:t>
            </a:r>
            <a:r>
              <a:rPr lang="en-US" sz="7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7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Golden Ratio</a:t>
            </a:r>
            <a:endParaRPr/>
          </a:p>
        </p:txBody>
      </p:sp>
      <p:sp>
        <p:nvSpPr>
          <p:cNvPr id="172" name="Google Shape;172;p17"/>
          <p:cNvSpPr txBox="1"/>
          <p:nvPr/>
        </p:nvSpPr>
        <p:spPr>
          <a:xfrm rot="5400000">
            <a:off x="8108156" y="788194"/>
            <a:ext cx="1824038" cy="247650"/>
          </a:xfrm>
          <a:prstGeom prst="rect">
            <a:avLst/>
          </a:prstGeom>
          <a:solidFill>
            <a:srgbClr val="FFFFCC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2003, N. Ahbel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Macintosh PowerPoint</Application>
  <PresentationFormat>On-screen Show (4:3)</PresentationFormat>
  <Paragraphs>24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Default Design</vt:lpstr>
      <vt:lpstr>Finding the  Golden Ratio</vt:lpstr>
      <vt:lpstr>PowerPoint Presentation</vt:lpstr>
      <vt:lpstr>PowerPoint Presentation</vt:lpstr>
      <vt:lpstr>PowerPoint Presentation</vt:lpstr>
      <vt:lpstr>Finding the  Golden Ratio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the  Golden Ratio</dc:title>
  <cp:lastModifiedBy>Microsoft Office User</cp:lastModifiedBy>
  <cp:revision>1</cp:revision>
  <dcterms:modified xsi:type="dcterms:W3CDTF">2019-06-26T13:10:15Z</dcterms:modified>
</cp:coreProperties>
</file>